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6"/>
  </p:notesMasterIdLst>
  <p:sldIdLst>
    <p:sldId id="256" r:id="rId3"/>
    <p:sldId id="259" r:id="rId4"/>
    <p:sldId id="353" r:id="rId5"/>
    <p:sldId id="346" r:id="rId6"/>
    <p:sldId id="354" r:id="rId7"/>
    <p:sldId id="380" r:id="rId8"/>
    <p:sldId id="381" r:id="rId9"/>
    <p:sldId id="385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82" r:id="rId24"/>
    <p:sldId id="383" r:id="rId25"/>
    <p:sldId id="368" r:id="rId26"/>
    <p:sldId id="369" r:id="rId27"/>
    <p:sldId id="370" r:id="rId28"/>
    <p:sldId id="371" r:id="rId29"/>
    <p:sldId id="372" r:id="rId30"/>
    <p:sldId id="373" r:id="rId31"/>
    <p:sldId id="384" r:id="rId32"/>
    <p:sldId id="375" r:id="rId33"/>
    <p:sldId id="374" r:id="rId34"/>
    <p:sldId id="376" r:id="rId35"/>
    <p:sldId id="377" r:id="rId36"/>
    <p:sldId id="378" r:id="rId37"/>
    <p:sldId id="350" r:id="rId38"/>
    <p:sldId id="386" r:id="rId39"/>
    <p:sldId id="379" r:id="rId40"/>
    <p:sldId id="390" r:id="rId41"/>
    <p:sldId id="387" r:id="rId42"/>
    <p:sldId id="388" r:id="rId43"/>
    <p:sldId id="389" r:id="rId44"/>
    <p:sldId id="270" r:id="rId4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D6"/>
    <a:srgbClr val="02A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3705"/>
  </p:normalViewPr>
  <p:slideViewPr>
    <p:cSldViewPr>
      <p:cViewPr varScale="1">
        <p:scale>
          <a:sx n="93" d="100"/>
          <a:sy n="93" d="100"/>
        </p:scale>
        <p:origin x="2272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50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edsala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center-cg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oracleofbacon.org/" TargetMode="External"/><Relationship Id="rId4" Type="http://schemas.openxmlformats.org/officeDocument/2006/relationships/hyperlink" Target="http://en.wikipedia.org/wiki/Graph_theo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zh-CN" dirty="0" err="1"/>
              <a:t>Siyi</a:t>
            </a:r>
            <a:r>
              <a:rPr lang="en-US" altLang="zh-CN" dirty="0"/>
              <a:t> Yang</a:t>
            </a:r>
            <a:endParaRPr lang="en-US" dirty="0"/>
          </a:p>
          <a:p>
            <a:pPr marL="0" indent="0" eaLnBrk="1" hangingPunct="1">
              <a:defRPr/>
            </a:pPr>
            <a:r>
              <a:rPr lang="en-US" dirty="0"/>
              <a:t>Electrical and Computer Engineering Department, UCLA</a:t>
            </a:r>
          </a:p>
          <a:p>
            <a:pPr marL="0" indent="0" eaLnBrk="1" hangingPunct="1">
              <a:defRPr/>
            </a:pPr>
            <a:r>
              <a:rPr lang="en-US" altLang="zh-CN" dirty="0">
                <a:hlinkClick r:id="rId3"/>
              </a:rPr>
              <a:t>siyiyang@ucla.edu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Bradley Cooper: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Bradley Cooper was in “Silver Linings Playbook” (2012) with Jennifer Lawrence.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Jennifer Lawrence was in “X-Men: First Class” (2011) 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Bradley Cooper 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 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10.</a:t>
            </a: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graph functions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Tom Cruise has an average number of 2.976 while Bacon has an average of 3.026. 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Erdős</a:t>
            </a:r>
            <a:r>
              <a:rPr lang="en-US" dirty="0"/>
              <a:t> 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Me: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7530" y="4219672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Noga</a:t>
            </a:r>
            <a:r>
              <a:rPr lang="en-US" altLang="zh-CN" sz="3600" dirty="0">
                <a:latin typeface="+mj-lt"/>
              </a:rPr>
              <a:t> </a:t>
            </a:r>
            <a:r>
              <a:rPr lang="en-US" altLang="zh-CN" sz="3600" dirty="0" err="1">
                <a:latin typeface="+mj-lt"/>
              </a:rPr>
              <a:t>Alon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21200" y="5257533"/>
            <a:ext cx="346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Jehoshua</a:t>
            </a:r>
            <a:r>
              <a:rPr lang="en-US" altLang="zh-CN" sz="3600" dirty="0">
                <a:latin typeface="+mj-lt"/>
              </a:rPr>
              <a:t> </a:t>
            </a:r>
            <a:r>
              <a:rPr lang="en-US" altLang="zh-CN" sz="3600" dirty="0" err="1">
                <a:latin typeface="+mj-lt"/>
              </a:rPr>
              <a:t>Bruck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54600" y="6294903"/>
            <a:ext cx="2874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Lara </a:t>
            </a:r>
            <a:r>
              <a:rPr lang="en-US" altLang="zh-CN" sz="3600" dirty="0" err="1">
                <a:latin typeface="+mj-lt"/>
              </a:rPr>
              <a:t>Dolecek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9857" y="7283986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Siyi</a:t>
            </a:r>
            <a:r>
              <a:rPr lang="en-US" altLang="zh-CN" sz="3600" dirty="0">
                <a:latin typeface="+mj-lt"/>
              </a:rPr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47244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Why should we study social networks?</a:t>
            </a:r>
          </a:p>
          <a:p>
            <a:endParaRPr lang="en-US" sz="3000" dirty="0">
              <a:latin typeface="Calibri" charset="0"/>
              <a:ea typeface="ＭＳ Ｐゴシック" charset="0"/>
              <a:cs typeface="Calibri" charset="0"/>
            </a:endParaRPr>
          </a:p>
          <a:p>
            <a:endParaRPr lang="en-US" sz="3000" dirty="0">
              <a:latin typeface="Calibri" charset="0"/>
              <a:ea typeface="ＭＳ Ｐゴシック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48006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Graph Theory</a:t>
            </a:r>
            <a:r>
              <a:rPr lang="en-US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Seven Bridges of Konigsberg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Traveling Salesman Problem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Four Color Theorem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Algorithms on graphs</a:t>
            </a:r>
          </a:p>
          <a:p>
            <a:pPr lvl="1"/>
            <a:endParaRPr lang="en-US" b="1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Algebraic graph theory: Randomized algorithms, list decoding</a:t>
            </a:r>
          </a:p>
          <a:p>
            <a:pPr lvl="1"/>
            <a:r>
              <a:rPr lang="en-US" b="1" dirty="0" err="1">
                <a:latin typeface="Calibri" pitchFamily="34" charset="0"/>
                <a:cs typeface="Calibri" pitchFamily="34" charset="0"/>
              </a:rPr>
              <a:t>Extremal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graph theory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Cryptography: expanders and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Cayley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graphs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Coding theory: graph-based codes, list decoding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matrix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def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shortest_path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(mat,node1,node2)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such path’ and return [] if node1 and node2 are not 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the shortest path by the edges on the path and return a list containing the nodes on the graph otherwise. 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Generate multiple random graphs to test on your program</a:t>
            </a: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Implement 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an arbitrary edge on the cycle and return a list containing all nodes on the cycle if there is one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cycle in the graph’ and return [] otherwise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In the first step, assume the graph is connected and solve the problem.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Exercises: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Find the spanning tree of a graph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Graphs: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directed edges in a 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Rock </a:t>
            </a:r>
            <a:r>
              <a:rPr lang="mr-IN" sz="4000" dirty="0"/>
              <a:t>–</a:t>
            </a:r>
            <a:r>
              <a:rPr lang="en-US" sz="4000" dirty="0"/>
              <a:t> Paper </a:t>
            </a:r>
            <a:r>
              <a:rPr lang="mr-IN" sz="4000" dirty="0"/>
              <a:t>–</a:t>
            </a:r>
            <a:r>
              <a:rPr lang="en-US" sz="4000" dirty="0"/>
              <a:t> Scissor Game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15980</TotalTime>
  <Pages>0</Pages>
  <Words>2354</Words>
  <Characters>0</Characters>
  <Application>Microsoft Macintosh PowerPoint</Application>
  <PresentationFormat>Custom</PresentationFormat>
  <Lines>0</Lines>
  <Paragraphs>394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Century Gothic</vt:lpstr>
      <vt:lpstr>Courier New</vt:lpstr>
      <vt:lpstr>Helvetica Neue</vt:lpstr>
      <vt:lpstr>Helvetica Neue Light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Connectivity</vt:lpstr>
      <vt:lpstr>Cycles</vt:lpstr>
      <vt:lpstr>Trees</vt:lpstr>
      <vt:lpstr>Adjacency Matrix</vt:lpstr>
      <vt:lpstr>Research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Extra Exercises: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Eugene Chu</cp:lastModifiedBy>
  <cp:revision>333</cp:revision>
  <dcterms:modified xsi:type="dcterms:W3CDTF">2019-07-09T19:36:51Z</dcterms:modified>
</cp:coreProperties>
</file>